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ontserrat" pitchFamily="2" charset="77"/>
      <p:regular r:id="rId27"/>
      <p:bold r:id="rId28"/>
      <p:italic r:id="rId29"/>
      <p:boldItalic r:id="rId30"/>
    </p:embeddedFont>
    <p:embeddedFont>
      <p:font typeface="Oswald" pitchFamily="2" charset="77"/>
      <p:regular r:id="rId31"/>
      <p:bold r:id="rId32"/>
    </p:embeddedFont>
    <p:embeddedFont>
      <p:font typeface="Playfair Display"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793628f8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793628f8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7783356f2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7783356f2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793628f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793628f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793628f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793628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793628f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793628f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793628f8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793628f8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793628f8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793628f8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793628f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793628f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7783356f2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7783356f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7783356f2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7783356f2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79557be7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79557be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7783356f2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7783356f2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79557be7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79557be7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095ac3f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095ac3f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095ac3f6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095ac3f6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7a7a1a4b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7a7a1a4b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7783356f2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7783356f2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5f37d754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5f37d75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5f37d75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5f37d75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5f37d754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5f37d75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9557be7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9557be7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79557be7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79557be7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793628f8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793628f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1600"/>
              </a:spcBef>
              <a:spcAft>
                <a:spcPts val="0"/>
              </a:spcAft>
              <a:buSzPts val="1400"/>
              <a:buChar char="○"/>
              <a:defRPr>
                <a:highlight>
                  <a:schemeClr val="dk1"/>
                </a:highlight>
              </a:defRPr>
            </a:lvl2pPr>
            <a:lvl3pPr marL="1371600" lvl="2" indent="-317500" algn="ctr">
              <a:spcBef>
                <a:spcPts val="1600"/>
              </a:spcBef>
              <a:spcAft>
                <a:spcPts val="0"/>
              </a:spcAft>
              <a:buSzPts val="1400"/>
              <a:buChar char="■"/>
              <a:defRPr>
                <a:highlight>
                  <a:schemeClr val="dk1"/>
                </a:highlight>
              </a:defRPr>
            </a:lvl3pPr>
            <a:lvl4pPr marL="1828800" lvl="3" indent="-317500" algn="ctr">
              <a:spcBef>
                <a:spcPts val="1600"/>
              </a:spcBef>
              <a:spcAft>
                <a:spcPts val="0"/>
              </a:spcAft>
              <a:buSzPts val="1400"/>
              <a:buChar char="●"/>
              <a:defRPr>
                <a:highlight>
                  <a:schemeClr val="dk1"/>
                </a:highlight>
              </a:defRPr>
            </a:lvl4pPr>
            <a:lvl5pPr marL="2286000" lvl="4" indent="-317500" algn="ctr">
              <a:spcBef>
                <a:spcPts val="1600"/>
              </a:spcBef>
              <a:spcAft>
                <a:spcPts val="0"/>
              </a:spcAft>
              <a:buSzPts val="1400"/>
              <a:buChar char="○"/>
              <a:defRPr>
                <a:highlight>
                  <a:schemeClr val="dk1"/>
                </a:highlight>
              </a:defRPr>
            </a:lvl5pPr>
            <a:lvl6pPr marL="2743200" lvl="5" indent="-317500" algn="ctr">
              <a:spcBef>
                <a:spcPts val="1600"/>
              </a:spcBef>
              <a:spcAft>
                <a:spcPts val="0"/>
              </a:spcAft>
              <a:buSzPts val="1400"/>
              <a:buChar char="■"/>
              <a:defRPr>
                <a:highlight>
                  <a:schemeClr val="dk1"/>
                </a:highlight>
              </a:defRPr>
            </a:lvl6pPr>
            <a:lvl7pPr marL="3200400" lvl="6" indent="-317500" algn="ctr">
              <a:spcBef>
                <a:spcPts val="1600"/>
              </a:spcBef>
              <a:spcAft>
                <a:spcPts val="0"/>
              </a:spcAft>
              <a:buSzPts val="1400"/>
              <a:buChar char="●"/>
              <a:defRPr>
                <a:highlight>
                  <a:schemeClr val="dk1"/>
                </a:highlight>
              </a:defRPr>
            </a:lvl7pPr>
            <a:lvl8pPr marL="3657600" lvl="7" indent="-317500" algn="ctr">
              <a:spcBef>
                <a:spcPts val="1600"/>
              </a:spcBef>
              <a:spcAft>
                <a:spcPts val="0"/>
              </a:spcAft>
              <a:buSzPts val="1400"/>
              <a:buChar char="○"/>
              <a:defRPr>
                <a:highlight>
                  <a:schemeClr val="dk1"/>
                </a:highlight>
              </a:defRPr>
            </a:lvl8pPr>
            <a:lvl9pPr marL="4114800" lvl="8" indent="-317500" algn="ctr">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highlight>
                  <a:schemeClr val="lt1"/>
                </a:highlight>
              </a:defRPr>
            </a:lvl1pPr>
            <a:lvl2pPr marL="914400" lvl="1" indent="-317500">
              <a:spcBef>
                <a:spcPts val="1600"/>
              </a:spcBef>
              <a:spcAft>
                <a:spcPts val="0"/>
              </a:spcAft>
              <a:buSzPts val="1400"/>
              <a:buChar char="○"/>
              <a:defRPr>
                <a:highlight>
                  <a:schemeClr val="lt1"/>
                </a:highlight>
              </a:defRPr>
            </a:lvl2pPr>
            <a:lvl3pPr marL="1371600" lvl="2" indent="-317500">
              <a:spcBef>
                <a:spcPts val="1600"/>
              </a:spcBef>
              <a:spcAft>
                <a:spcPts val="0"/>
              </a:spcAft>
              <a:buSzPts val="1400"/>
              <a:buChar char="■"/>
              <a:defRPr>
                <a:highlight>
                  <a:schemeClr val="lt1"/>
                </a:highlight>
              </a:defRPr>
            </a:lvl3pPr>
            <a:lvl4pPr marL="1828800" lvl="3" indent="-317500">
              <a:spcBef>
                <a:spcPts val="1600"/>
              </a:spcBef>
              <a:spcAft>
                <a:spcPts val="0"/>
              </a:spcAft>
              <a:buSzPts val="1400"/>
              <a:buChar char="●"/>
              <a:defRPr>
                <a:highlight>
                  <a:schemeClr val="lt1"/>
                </a:highlight>
              </a:defRPr>
            </a:lvl4pPr>
            <a:lvl5pPr marL="2286000" lvl="4" indent="-317500">
              <a:spcBef>
                <a:spcPts val="1600"/>
              </a:spcBef>
              <a:spcAft>
                <a:spcPts val="0"/>
              </a:spcAft>
              <a:buSzPts val="1400"/>
              <a:buChar char="○"/>
              <a:defRPr>
                <a:highlight>
                  <a:schemeClr val="lt1"/>
                </a:highlight>
              </a:defRPr>
            </a:lvl5pPr>
            <a:lvl6pPr marL="2743200" lvl="5" indent="-317500">
              <a:spcBef>
                <a:spcPts val="1600"/>
              </a:spcBef>
              <a:spcAft>
                <a:spcPts val="0"/>
              </a:spcAft>
              <a:buSzPts val="1400"/>
              <a:buChar char="■"/>
              <a:defRPr>
                <a:highlight>
                  <a:schemeClr val="lt1"/>
                </a:highlight>
              </a:defRPr>
            </a:lvl6pPr>
            <a:lvl7pPr marL="3200400" lvl="6" indent="-317500">
              <a:spcBef>
                <a:spcPts val="1600"/>
              </a:spcBef>
              <a:spcAft>
                <a:spcPts val="0"/>
              </a:spcAft>
              <a:buSzPts val="1400"/>
              <a:buChar char="●"/>
              <a:defRPr>
                <a:highlight>
                  <a:schemeClr val="lt1"/>
                </a:highlight>
              </a:defRPr>
            </a:lvl7pPr>
            <a:lvl8pPr marL="3657600" lvl="7" indent="-317500">
              <a:spcBef>
                <a:spcPts val="1600"/>
              </a:spcBef>
              <a:spcAft>
                <a:spcPts val="0"/>
              </a:spcAft>
              <a:buSzPts val="1400"/>
              <a:buChar char="○"/>
              <a:defRPr>
                <a:highlight>
                  <a:schemeClr val="lt1"/>
                </a:highlight>
              </a:defRPr>
            </a:lvl8pPr>
            <a:lvl9pPr marL="4114800" lvl="8" indent="-317500">
              <a:spcBef>
                <a:spcPts val="1600"/>
              </a:spcBef>
              <a:spcAft>
                <a:spcPts val="160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body" idx="1"/>
          </p:nvPr>
        </p:nvSpPr>
        <p:spPr>
          <a:xfrm>
            <a:off x="274850" y="536600"/>
            <a:ext cx="8557500" cy="403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5" name="Google Shape;115;p22"/>
          <p:cNvPicPr preferRelativeResize="0"/>
          <p:nvPr/>
        </p:nvPicPr>
        <p:blipFill>
          <a:blip r:embed="rId3">
            <a:alphaModFix/>
          </a:blip>
          <a:stretch>
            <a:fillRect/>
          </a:stretch>
        </p:blipFill>
        <p:spPr>
          <a:xfrm>
            <a:off x="0" y="82891"/>
            <a:ext cx="9144001" cy="4977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Features</a:t>
            </a:r>
            <a:endParaRPr/>
          </a:p>
        </p:txBody>
      </p:sp>
      <p:sp>
        <p:nvSpPr>
          <p:cNvPr id="121" name="Google Shape;121;p23"/>
          <p:cNvSpPr txBox="1">
            <a:spLocks noGrp="1"/>
          </p:cNvSpPr>
          <p:nvPr>
            <p:ph type="body" idx="1"/>
          </p:nvPr>
        </p:nvSpPr>
        <p:spPr>
          <a:xfrm>
            <a:off x="311700" y="1065800"/>
            <a:ext cx="8520600" cy="40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features of our ecommerce website are :-</a:t>
            </a:r>
            <a:endParaRPr/>
          </a:p>
          <a:p>
            <a:pPr marL="457200" lvl="0" indent="-342900" algn="l" rtl="0">
              <a:spcBef>
                <a:spcPts val="1600"/>
              </a:spcBef>
              <a:spcAft>
                <a:spcPts val="0"/>
              </a:spcAft>
              <a:buSzPts val="1800"/>
              <a:buAutoNum type="arabicPeriod"/>
            </a:pPr>
            <a:r>
              <a:rPr lang="en"/>
              <a:t>Shopping cart : this is the integral feature of any e-commerce website as all our products that are being selected are into this and this is where our guest can checkout.</a:t>
            </a:r>
            <a:endParaRPr/>
          </a:p>
          <a:p>
            <a:pPr marL="457200" lvl="0" indent="-342900" algn="l" rtl="0">
              <a:spcBef>
                <a:spcPts val="0"/>
              </a:spcBef>
              <a:spcAft>
                <a:spcPts val="0"/>
              </a:spcAft>
              <a:buSzPts val="1800"/>
              <a:buAutoNum type="arabicPeriod"/>
            </a:pPr>
            <a:r>
              <a:rPr lang="en"/>
              <a:t>Verification : as our guest sign up through our website, a verification code is being sent to his/her email where he/she needs to verify their account to register as our esteemed customer. </a:t>
            </a:r>
            <a:endParaRPr/>
          </a:p>
          <a:p>
            <a:pPr marL="457200" lvl="0" indent="-342900" algn="l" rtl="0">
              <a:spcBef>
                <a:spcPts val="0"/>
              </a:spcBef>
              <a:spcAft>
                <a:spcPts val="0"/>
              </a:spcAft>
              <a:buSzPts val="1800"/>
              <a:buAutoNum type="arabicPeriod"/>
            </a:pPr>
            <a:r>
              <a:rPr lang="en"/>
              <a:t>Various options : our e-commerce website has a lot of options to shop on and has various categories to which he/she has their preference to.</a:t>
            </a:r>
            <a:endParaRPr/>
          </a:p>
          <a:p>
            <a:pPr marL="457200" lvl="0" indent="-342900" algn="l" rtl="0">
              <a:spcBef>
                <a:spcPts val="0"/>
              </a:spcBef>
              <a:spcAft>
                <a:spcPts val="0"/>
              </a:spcAft>
              <a:buSzPts val="1800"/>
              <a:buAutoNum type="arabicPeriod"/>
            </a:pPr>
            <a:r>
              <a:rPr lang="en"/>
              <a:t> Ratings : which will tell us that which product is the best regarding the quality and quantity of a product</a:t>
            </a: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6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 </a:t>
            </a:r>
            <a:endParaRPr/>
          </a:p>
        </p:txBody>
      </p:sp>
      <p:sp>
        <p:nvSpPr>
          <p:cNvPr id="127" name="Google Shape;127;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4"/>
          <p:cNvPicPr preferRelativeResize="0"/>
          <p:nvPr/>
        </p:nvPicPr>
        <p:blipFill>
          <a:blip r:embed="rId3">
            <a:alphaModFix/>
          </a:blip>
          <a:stretch>
            <a:fillRect/>
          </a:stretch>
        </p:blipFill>
        <p:spPr>
          <a:xfrm>
            <a:off x="0" y="700475"/>
            <a:ext cx="9144000" cy="4443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4" name="Google Shape;134;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Viewing a particular product</a:t>
            </a:r>
            <a:endParaRPr/>
          </a:p>
        </p:txBody>
      </p:sp>
      <p:sp>
        <p:nvSpPr>
          <p:cNvPr id="160" name="Google Shape;160;p3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1" name="Google Shape;161;p30"/>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11700" y="25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a:t>
            </a:r>
            <a:endParaRPr/>
          </a:p>
        </p:txBody>
      </p:sp>
      <p:sp>
        <p:nvSpPr>
          <p:cNvPr id="167" name="Google Shape;167;p3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8" name="Google Shape;168;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5" name="Google Shape;65;p1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50">
                <a:solidFill>
                  <a:srgbClr val="212529"/>
                </a:solidFill>
                <a:highlight>
                  <a:srgbClr val="FFFFFF"/>
                </a:highlight>
                <a:latin typeface="Times New Roman"/>
                <a:ea typeface="Times New Roman"/>
                <a:cs typeface="Times New Roman"/>
                <a:sym typeface="Times New Roman"/>
              </a:rPr>
              <a:t>Our mission is to revolutionise the way people shop by giving them innovative and alternatives to traditional shopping. Using the cutting edge technology in their delivery model helps them to cut price, deliver quality products on time.</a:t>
            </a:r>
            <a:endParaRPr sz="3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174" name="Google Shape;174;p32"/>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SSL Certified</a:t>
            </a:r>
            <a:endParaRPr/>
          </a:p>
          <a:p>
            <a:pPr marL="0" lvl="0" indent="0" algn="l" rtl="0">
              <a:spcBef>
                <a:spcPts val="1600"/>
              </a:spcBef>
              <a:spcAft>
                <a:spcPts val="0"/>
              </a:spcAft>
              <a:buNone/>
            </a:pPr>
            <a:r>
              <a:rPr lang="en"/>
              <a:t>Safe security &amp; Performance  Monitoring</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a:t>
            </a:r>
            <a:endParaRPr/>
          </a:p>
        </p:txBody>
      </p:sp>
      <p:sp>
        <p:nvSpPr>
          <p:cNvPr id="180" name="Google Shape;180;p33"/>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Products are cheaper</a:t>
            </a:r>
            <a:endParaRPr/>
          </a:p>
          <a:p>
            <a:pPr marL="457200" lvl="0" indent="-342900" algn="l" rtl="0">
              <a:spcBef>
                <a:spcPts val="0"/>
              </a:spcBef>
              <a:spcAft>
                <a:spcPts val="0"/>
              </a:spcAft>
              <a:buSzPts val="1800"/>
              <a:buAutoNum type="arabicPeriod"/>
            </a:pPr>
            <a:r>
              <a:rPr lang="en"/>
              <a:t>Flexible price</a:t>
            </a:r>
            <a:endParaRPr/>
          </a:p>
          <a:p>
            <a:pPr marL="457200" lvl="0" indent="-342900" algn="l" rtl="0">
              <a:spcBef>
                <a:spcPts val="0"/>
              </a:spcBef>
              <a:spcAft>
                <a:spcPts val="0"/>
              </a:spcAft>
              <a:buSzPts val="1800"/>
              <a:buAutoNum type="arabicPeriod"/>
            </a:pPr>
            <a:r>
              <a:rPr lang="en"/>
              <a:t>Buyer protection</a:t>
            </a:r>
            <a:endParaRPr/>
          </a:p>
          <a:p>
            <a:pPr marL="457200" lvl="0" indent="-342900" algn="l" rtl="0">
              <a:spcBef>
                <a:spcPts val="0"/>
              </a:spcBef>
              <a:spcAft>
                <a:spcPts val="0"/>
              </a:spcAft>
              <a:buSzPts val="1800"/>
              <a:buAutoNum type="arabicPeriod"/>
            </a:pPr>
            <a:r>
              <a:rPr lang="en"/>
              <a:t>Rare product</a:t>
            </a:r>
            <a:endParaRPr/>
          </a:p>
          <a:p>
            <a:pPr marL="457200" lvl="0" indent="-342900" algn="l" rtl="0">
              <a:spcBef>
                <a:spcPts val="0"/>
              </a:spcBef>
              <a:spcAft>
                <a:spcPts val="0"/>
              </a:spcAft>
              <a:buSzPts val="1800"/>
              <a:buAutoNum type="arabicPeriod"/>
            </a:pPr>
            <a:r>
              <a:rPr lang="en"/>
              <a:t>Extensive product mix availability</a:t>
            </a:r>
            <a:endParaRPr/>
          </a:p>
          <a:p>
            <a:pPr marL="457200" lvl="0" indent="-342900" algn="l" rtl="0">
              <a:spcBef>
                <a:spcPts val="0"/>
              </a:spcBef>
              <a:spcAft>
                <a:spcPts val="0"/>
              </a:spcAft>
              <a:buSzPts val="1800"/>
              <a:buAutoNum type="arabicPeriod"/>
            </a:pPr>
            <a:r>
              <a:rPr lang="en"/>
              <a:t>Privacy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implemented Functionality</a:t>
            </a:r>
            <a:endParaRPr/>
          </a:p>
        </p:txBody>
      </p:sp>
      <p:sp>
        <p:nvSpPr>
          <p:cNvPr id="186" name="Google Shape;186;p3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Add to bag</a:t>
            </a:r>
            <a:endParaRPr/>
          </a:p>
          <a:p>
            <a:pPr marL="457200" lvl="0" indent="-342900" algn="l" rtl="0">
              <a:spcBef>
                <a:spcPts val="0"/>
              </a:spcBef>
              <a:spcAft>
                <a:spcPts val="0"/>
              </a:spcAft>
              <a:buSzPts val="1800"/>
              <a:buAutoNum type="arabicPeriod"/>
            </a:pPr>
            <a:r>
              <a:rPr lang="en"/>
              <a:t>Make Payment </a:t>
            </a:r>
            <a:endParaRPr/>
          </a:p>
          <a:p>
            <a:pPr marL="457200" lvl="0" indent="-342900" algn="l" rtl="0">
              <a:spcBef>
                <a:spcPts val="0"/>
              </a:spcBef>
              <a:spcAft>
                <a:spcPts val="0"/>
              </a:spcAft>
              <a:buSzPts val="1800"/>
              <a:buAutoNum type="arabicPeriod"/>
            </a:pPr>
            <a:r>
              <a:rPr lang="en"/>
              <a:t>Average Rating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implementation</a:t>
            </a:r>
            <a:endParaRPr/>
          </a:p>
        </p:txBody>
      </p:sp>
      <p:sp>
        <p:nvSpPr>
          <p:cNvPr id="192" name="Google Shape;192;p3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of things(IOT )</a:t>
            </a:r>
            <a:endParaRPr/>
          </a:p>
          <a:p>
            <a:pPr marL="0" lvl="0" indent="0" algn="l" rtl="0">
              <a:spcBef>
                <a:spcPts val="1600"/>
              </a:spcBef>
              <a:spcAft>
                <a:spcPts val="0"/>
              </a:spcAft>
              <a:buNone/>
            </a:pPr>
            <a:r>
              <a:rPr lang="en"/>
              <a:t>Advantages:</a:t>
            </a:r>
            <a:endParaRPr/>
          </a:p>
          <a:p>
            <a:pPr marL="457200" lvl="0" indent="-342900" algn="l" rtl="0">
              <a:spcBef>
                <a:spcPts val="1600"/>
              </a:spcBef>
              <a:spcAft>
                <a:spcPts val="0"/>
              </a:spcAft>
              <a:buSzPts val="1800"/>
              <a:buAutoNum type="arabicPeriod"/>
            </a:pPr>
            <a:r>
              <a:rPr lang="en"/>
              <a:t>Better tracking</a:t>
            </a:r>
            <a:endParaRPr/>
          </a:p>
          <a:p>
            <a:pPr marL="457200" lvl="0" indent="-342900" algn="l" rtl="0">
              <a:spcBef>
                <a:spcPts val="0"/>
              </a:spcBef>
              <a:spcAft>
                <a:spcPts val="0"/>
              </a:spcAft>
              <a:buSzPts val="1800"/>
              <a:buAutoNum type="arabicPeriod"/>
            </a:pPr>
            <a:r>
              <a:rPr lang="en"/>
              <a:t>Personalised information</a:t>
            </a:r>
            <a:endParaRPr/>
          </a:p>
          <a:p>
            <a:pPr marL="457200" lvl="0" indent="-342900" algn="l" rtl="0">
              <a:spcBef>
                <a:spcPts val="0"/>
              </a:spcBef>
              <a:spcAft>
                <a:spcPts val="0"/>
              </a:spcAft>
              <a:buSzPts val="1800"/>
              <a:buAutoNum type="arabicPeriod"/>
            </a:pPr>
            <a:r>
              <a:rPr lang="en"/>
              <a:t>Automated shopping process</a:t>
            </a:r>
            <a:endParaRPr/>
          </a:p>
          <a:p>
            <a:pPr marL="45720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Libraries </a:t>
            </a:r>
            <a:endParaRPr/>
          </a:p>
        </p:txBody>
      </p:sp>
      <p:sp>
        <p:nvSpPr>
          <p:cNvPr id="71" name="Google Shape;71;p1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Gluon</a:t>
            </a:r>
            <a:endParaRPr/>
          </a:p>
          <a:p>
            <a:pPr marL="0" lvl="0" indent="0" algn="l" rtl="0">
              <a:spcBef>
                <a:spcPts val="1600"/>
              </a:spcBef>
              <a:spcAft>
                <a:spcPts val="0"/>
              </a:spcAft>
              <a:buNone/>
            </a:pPr>
            <a:r>
              <a:rPr lang="en"/>
              <a:t>Recaptcha</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71500" y="53225"/>
            <a:ext cx="85206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a:p>
        </p:txBody>
      </p:sp>
      <p:sp>
        <p:nvSpPr>
          <p:cNvPr id="77" name="Google Shape;77;p16"/>
          <p:cNvSpPr txBox="1">
            <a:spLocks noGrp="1"/>
          </p:cNvSpPr>
          <p:nvPr>
            <p:ph type="body" idx="1"/>
          </p:nvPr>
        </p:nvSpPr>
        <p:spPr>
          <a:xfrm>
            <a:off x="271500" y="11637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8" name="Google Shape;78;p16"/>
          <p:cNvPicPr preferRelativeResize="0"/>
          <p:nvPr/>
        </p:nvPicPr>
        <p:blipFill>
          <a:blip r:embed="rId3">
            <a:alphaModFix/>
          </a:blip>
          <a:stretch>
            <a:fillRect/>
          </a:stretch>
        </p:blipFill>
        <p:spPr>
          <a:xfrm>
            <a:off x="311700" y="1234075"/>
            <a:ext cx="8520599" cy="3387051"/>
          </a:xfrm>
          <a:prstGeom prst="rect">
            <a:avLst/>
          </a:prstGeom>
          <a:noFill/>
          <a:ln>
            <a:noFill/>
          </a:ln>
        </p:spPr>
      </p:pic>
      <p:pic>
        <p:nvPicPr>
          <p:cNvPr id="79" name="Google Shape;79;p16"/>
          <p:cNvPicPr preferRelativeResize="0"/>
          <p:nvPr/>
        </p:nvPicPr>
        <p:blipFill>
          <a:blip r:embed="rId4">
            <a:alphaModFix/>
          </a:blip>
          <a:stretch>
            <a:fillRect/>
          </a:stretch>
        </p:blipFill>
        <p:spPr>
          <a:xfrm>
            <a:off x="80375" y="553250"/>
            <a:ext cx="8711725" cy="7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52400" y="228600"/>
            <a:ext cx="8839198" cy="4900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281275" y="200925"/>
            <a:ext cx="8579100" cy="46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The Auth object of User is already defined in scaffolding application</a:t>
            </a:r>
            <a:endParaRPr>
              <a:latin typeface="Playfair Display"/>
              <a:ea typeface="Playfair Display"/>
              <a:cs typeface="Playfair Display"/>
              <a:sym typeface="Playfair Display"/>
            </a:endParaRPr>
          </a:p>
          <a:p>
            <a:pPr marL="0" lvl="0" indent="0" algn="l" rtl="0">
              <a:spcBef>
                <a:spcPts val="0"/>
              </a:spcBef>
              <a:spcAft>
                <a:spcPts val="0"/>
              </a:spcAft>
              <a:buNone/>
            </a:pPr>
            <a:r>
              <a:rPr lang="en">
                <a:latin typeface="Playfair Display"/>
                <a:ea typeface="Playfair Display"/>
                <a:cs typeface="Playfair Display"/>
                <a:sym typeface="Playfair Display"/>
              </a:rPr>
              <a:t>The form objects is returned to the View to render an Html </a:t>
            </a:r>
            <a:endParaRPr>
              <a:latin typeface="Playfair Display"/>
              <a:ea typeface="Playfair Display"/>
              <a:cs typeface="Playfair Display"/>
              <a:sym typeface="Playfair Display"/>
            </a:endParaRPr>
          </a:p>
          <a:p>
            <a:pPr marL="0" lvl="0" indent="0" algn="l" rtl="0">
              <a:spcBef>
                <a:spcPts val="0"/>
              </a:spcBef>
              <a:spcAft>
                <a:spcPts val="0"/>
              </a:spcAft>
              <a:buNone/>
            </a:pPr>
            <a:endParaRPr>
              <a:latin typeface="Playfair Display"/>
              <a:ea typeface="Playfair Display"/>
              <a:cs typeface="Playfair Display"/>
              <a:sym typeface="Playfair Display"/>
            </a:endParaRPr>
          </a:p>
        </p:txBody>
      </p:sp>
      <p:pic>
        <p:nvPicPr>
          <p:cNvPr id="90" name="Google Shape;90;p18"/>
          <p:cNvPicPr preferRelativeResize="0"/>
          <p:nvPr/>
        </p:nvPicPr>
        <p:blipFill rotWithShape="1">
          <a:blip r:embed="rId3">
            <a:alphaModFix/>
          </a:blip>
          <a:srcRect/>
          <a:stretch/>
        </p:blipFill>
        <p:spPr>
          <a:xfrm>
            <a:off x="381750" y="813725"/>
            <a:ext cx="8478624" cy="405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269125" y="275925"/>
            <a:ext cx="8430600" cy="4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return a variable in the form of dictionary then it needs to be translated hence  {{=T(“SignUp”)}} used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form=auth() simply displays a form &amp; it depends on request.args(0)</a:t>
            </a:r>
            <a:endParaRPr/>
          </a:p>
        </p:txBody>
      </p:sp>
      <p:pic>
        <p:nvPicPr>
          <p:cNvPr id="96" name="Google Shape;96;p19"/>
          <p:cNvPicPr preferRelativeResize="0"/>
          <p:nvPr/>
        </p:nvPicPr>
        <p:blipFill>
          <a:blip r:embed="rId3">
            <a:alphaModFix/>
          </a:blip>
          <a:stretch>
            <a:fillRect/>
          </a:stretch>
        </p:blipFill>
        <p:spPr>
          <a:xfrm>
            <a:off x="120175" y="1008525"/>
            <a:ext cx="8763000" cy="19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you shop?</a:t>
            </a:r>
            <a:endParaRPr/>
          </a:p>
        </p:txBody>
      </p:sp>
      <p:sp>
        <p:nvSpPr>
          <p:cNvPr id="102" name="Google Shape;102;p20"/>
          <p:cNvSpPr txBox="1">
            <a:spLocks noGrp="1"/>
          </p:cNvSpPr>
          <p:nvPr>
            <p:ph type="body" idx="1"/>
          </p:nvPr>
        </p:nvSpPr>
        <p:spPr>
          <a:xfrm>
            <a:off x="311700" y="1234075"/>
            <a:ext cx="8520600" cy="3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much same as you would shop normally .You have a shopping basket. You select items to put in the basket then you go to the checkout and pay!</a:t>
            </a:r>
            <a:endParaRPr/>
          </a:p>
          <a:p>
            <a:pPr marL="0" lvl="0" indent="0" algn="l" rtl="0">
              <a:spcBef>
                <a:spcPts val="1600"/>
              </a:spcBef>
              <a:spcAft>
                <a:spcPts val="0"/>
              </a:spcAft>
              <a:buNone/>
            </a:pPr>
            <a:r>
              <a:rPr lang="en"/>
              <a:t>Shopping online follows this procedure:</a:t>
            </a:r>
            <a:endParaRPr/>
          </a:p>
          <a:p>
            <a:pPr marL="0" lvl="0" indent="0" algn="l" rtl="0">
              <a:spcBef>
                <a:spcPts val="1600"/>
              </a:spcBef>
              <a:spcAft>
                <a:spcPts val="0"/>
              </a:spcAft>
              <a:buNone/>
            </a:pPr>
            <a:r>
              <a:rPr lang="en"/>
              <a:t>1.Sign in or register</a:t>
            </a:r>
            <a:endParaRPr/>
          </a:p>
          <a:p>
            <a:pPr marL="0" lvl="0" indent="0" algn="l" rtl="0">
              <a:spcBef>
                <a:spcPts val="1600"/>
              </a:spcBef>
              <a:spcAft>
                <a:spcPts val="0"/>
              </a:spcAft>
              <a:buNone/>
            </a:pPr>
            <a:r>
              <a:rPr lang="en"/>
              <a:t>2.Make your selection</a:t>
            </a:r>
            <a:endParaRPr/>
          </a:p>
          <a:p>
            <a:pPr marL="0" lvl="0" indent="0" algn="l" rtl="0">
              <a:spcBef>
                <a:spcPts val="1600"/>
              </a:spcBef>
              <a:spcAft>
                <a:spcPts val="0"/>
              </a:spcAft>
              <a:buNone/>
            </a:pPr>
            <a:r>
              <a:rPr lang="en"/>
              <a:t>3. Add it to your shopping basket</a:t>
            </a:r>
            <a:endParaRPr/>
          </a:p>
          <a:p>
            <a:pPr marL="0" lvl="0" indent="0" algn="l" rtl="0">
              <a:spcBef>
                <a:spcPts val="1600"/>
              </a:spcBef>
              <a:spcAft>
                <a:spcPts val="0"/>
              </a:spcAft>
              <a:buNone/>
            </a:pPr>
            <a:r>
              <a:rPr lang="en"/>
              <a:t>4.view the shopping basket</a:t>
            </a:r>
            <a:endParaRPr/>
          </a:p>
          <a:p>
            <a:pPr marL="0" lvl="0" indent="0" algn="l" rtl="0">
              <a:spcBef>
                <a:spcPts val="1600"/>
              </a:spcBef>
              <a:spcAft>
                <a:spcPts val="0"/>
              </a:spcAft>
              <a:buNone/>
            </a:pPr>
            <a:r>
              <a:rPr lang="en"/>
              <a:t>5.Proceed to checkout make payment</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8" name="Google Shape;108;p2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9" name="Google Shape;109;p21"/>
          <p:cNvPicPr preferRelativeResize="0"/>
          <p:nvPr/>
        </p:nvPicPr>
        <p:blipFill>
          <a:blip r:embed="rId3">
            <a:alphaModFix/>
          </a:blip>
          <a:stretch>
            <a:fillRect/>
          </a:stretch>
        </p:blipFill>
        <p:spPr>
          <a:xfrm>
            <a:off x="0" y="547688"/>
            <a:ext cx="9144001" cy="4048126"/>
          </a:xfrm>
          <a:prstGeom prst="rect">
            <a:avLst/>
          </a:prstGeom>
          <a:noFill/>
          <a:ln>
            <a:noFill/>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376</Words>
  <Application>Microsoft Macintosh PowerPoint</Application>
  <PresentationFormat>On-screen Show (16:9)</PresentationFormat>
  <Paragraphs>56</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Playfair Display</vt:lpstr>
      <vt:lpstr>Times New Roman</vt:lpstr>
      <vt:lpstr>Montserrat</vt:lpstr>
      <vt:lpstr>Oswald</vt:lpstr>
      <vt:lpstr>Arial</vt:lpstr>
      <vt:lpstr>Pop</vt:lpstr>
      <vt:lpstr>SOSA</vt:lpstr>
      <vt:lpstr>Introduction</vt:lpstr>
      <vt:lpstr>Libraries </vt:lpstr>
      <vt:lpstr>Sign Up</vt:lpstr>
      <vt:lpstr>PowerPoint Presentation</vt:lpstr>
      <vt:lpstr>PowerPoint Presentation</vt:lpstr>
      <vt:lpstr>PowerPoint Presentation</vt:lpstr>
      <vt:lpstr>How do you shop?</vt:lpstr>
      <vt:lpstr>HomePage</vt:lpstr>
      <vt:lpstr>PowerPoint Presentation</vt:lpstr>
      <vt:lpstr>Website Features</vt:lpstr>
      <vt:lpstr>Products </vt:lpstr>
      <vt:lpstr>PowerPoint Presentation</vt:lpstr>
      <vt:lpstr>PowerPoint Presentation</vt:lpstr>
      <vt:lpstr>PowerPoint Presentation</vt:lpstr>
      <vt:lpstr>PowerPoint Presentation</vt:lpstr>
      <vt:lpstr>PowerPoint Presentation</vt:lpstr>
      <vt:lpstr>Viewing a particular product</vt:lpstr>
      <vt:lpstr>code</vt:lpstr>
      <vt:lpstr>Security</vt:lpstr>
      <vt:lpstr>Advantages:</vt:lpstr>
      <vt:lpstr>Not implemented Functionality</vt:lpstr>
      <vt:lpstr>Future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SOSA</dc:title>
  <cp:lastModifiedBy>avi avi</cp:lastModifiedBy>
  <cp:revision>2</cp:revision>
  <dcterms:modified xsi:type="dcterms:W3CDTF">2020-06-11T13:04:38Z</dcterms:modified>
</cp:coreProperties>
</file>